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8" r:id="rId14"/>
    <p:sldId id="269" r:id="rId15"/>
    <p:sldId id="387" r:id="rId16"/>
    <p:sldId id="271" r:id="rId17"/>
    <p:sldId id="388" r:id="rId18"/>
    <p:sldId id="278" r:id="rId19"/>
    <p:sldId id="390" r:id="rId20"/>
    <p:sldId id="389" r:id="rId21"/>
    <p:sldId id="391" r:id="rId22"/>
    <p:sldId id="273" r:id="rId23"/>
    <p:sldId id="274" r:id="rId24"/>
    <p:sldId id="393" r:id="rId25"/>
    <p:sldId id="275" r:id="rId26"/>
    <p:sldId id="395" r:id="rId27"/>
    <p:sldId id="396" r:id="rId28"/>
    <p:sldId id="279" r:id="rId29"/>
    <p:sldId id="397" r:id="rId30"/>
    <p:sldId id="398" r:id="rId31"/>
    <p:sldId id="399" r:id="rId32"/>
    <p:sldId id="400" r:id="rId33"/>
    <p:sldId id="401" r:id="rId34"/>
    <p:sldId id="402" r:id="rId35"/>
    <p:sldId id="403" r:id="rId36"/>
    <p:sldId id="296" r:id="rId37"/>
    <p:sldId id="294" r:id="rId3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4"/>
            <p14:sldId id="265"/>
            <p14:sldId id="266"/>
            <p14:sldId id="267"/>
            <p14:sldId id="270"/>
            <p14:sldId id="268"/>
            <p14:sldId id="269"/>
            <p14:sldId id="387"/>
            <p14:sldId id="271"/>
            <p14:sldId id="388"/>
            <p14:sldId id="278"/>
            <p14:sldId id="390"/>
            <p14:sldId id="389"/>
            <p14:sldId id="391"/>
            <p14:sldId id="273"/>
            <p14:sldId id="274"/>
            <p14:sldId id="393"/>
            <p14:sldId id="275"/>
            <p14:sldId id="395"/>
            <p14:sldId id="396"/>
            <p14:sldId id="279"/>
            <p14:sldId id="397"/>
            <p14:sldId id="398"/>
            <p14:sldId id="399"/>
            <p14:sldId id="400"/>
            <p14:sldId id="401"/>
            <p14:sldId id="402"/>
            <p14:sldId id="403"/>
            <p14:sldId id="296"/>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68343" autoAdjust="0"/>
  </p:normalViewPr>
  <p:slideViewPr>
    <p:cSldViewPr snapToGrid="0">
      <p:cViewPr varScale="1">
        <p:scale>
          <a:sx n="68" d="100"/>
          <a:sy n="68" d="100"/>
        </p:scale>
        <p:origin x="444" y="60"/>
      </p:cViewPr>
      <p:guideLst/>
    </p:cSldViewPr>
  </p:slideViewPr>
  <p:notesTextViewPr>
    <p:cViewPr>
      <p:scale>
        <a:sx n="150" d="100"/>
        <a:sy n="150" d="100"/>
      </p:scale>
      <p:origin x="0" y="-54"/>
    </p:cViewPr>
  </p:notesTextViewPr>
  <p:sorterViewPr>
    <p:cViewPr>
      <p:scale>
        <a:sx n="100" d="100"/>
        <a:sy n="100" d="100"/>
      </p:scale>
      <p:origin x="0" y="-139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0"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0" sldId="413"/>
        </pc:sldMkLst>
        <pc:spChg chg="mod">
          <ac:chgData name="Mitchell Wand" userId="de9b44c55c049659" providerId="LiveId" clId="{AA6F09A9-4509-4C03-8175-3B4E3E5D3118}" dt="2023-09-21T14:01:05.590" v="4341" actId="20577"/>
          <ac:spMkLst>
            <pc:docMk/>
            <pc:sldMk cId="0"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The second approach is the one taken by React, which is embedding html in Typescript/</a:t>
            </a:r>
            <a:r>
              <a:rPr dirty="0" err="1"/>
              <a:t>javascript</a:t>
            </a:r>
            <a:r>
              <a:rPr dirty="0"/>
              <a:t>.</a:t>
            </a:r>
          </a:p>
          <a:p>
            <a:r>
              <a:rPr dirty="0"/>
              <a:t>But how do we do this?</a:t>
            </a:r>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As we know, 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Except for your project name, the defaults are pretty good.  The project name must be “html friendly”– no capital letters or punctuation except for “-”.   Once the project is created, you can name the directory it’s in to whatever you want.</a:t>
            </a:r>
          </a:p>
        </p:txBody>
      </p:sp>
    </p:spTree>
    <p:extLst>
      <p:ext uri="{BB962C8B-B14F-4D97-AF65-F5344CB8AC3E}">
        <p14:creationId xmlns:p14="http://schemas.microsoft.com/office/powerpoint/2010/main" val="3782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A few slides ago,</a:t>
            </a:r>
            <a:r>
              <a:rPr dirty="0"/>
              <a:t> we saw an example of one: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defined a “Hello World” component  The name must begin with a capital letter and it must return some html.  Here’s we’ve returned some styled html using the Chakra UI library.</a:t>
            </a:r>
          </a:p>
          <a:p>
            <a:endParaRPr lang="en-US" dirty="0"/>
          </a:p>
          <a:p>
            <a:r>
              <a:rPr lang="en-US" dirty="0"/>
              <a:t>This component contains no logic or data and returns the same html every time.</a:t>
            </a:r>
          </a:p>
          <a:p>
            <a:endParaRPr lang="en-US" dirty="0"/>
          </a:p>
          <a:p>
            <a:r>
              <a:rPr lang="en-US" dirty="0"/>
              <a:t>Export your app as the default function (the name you give it doesn’t matter); the React system will render it on the screen.  </a:t>
            </a:r>
          </a:p>
          <a:p>
            <a:endParaRPr lang="en-US" dirty="0"/>
          </a:p>
          <a:p>
            <a:r>
              <a:rPr lang="en-US" dirty="0"/>
              <a:t>&lt;Demo&gt; </a:t>
            </a:r>
          </a:p>
        </p:txBody>
      </p:sp>
    </p:spTree>
    <p:extLst>
      <p:ext uri="{BB962C8B-B14F-4D97-AF65-F5344CB8AC3E}">
        <p14:creationId xmlns:p14="http://schemas.microsoft.com/office/powerpoint/2010/main" val="5559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file </a:t>
            </a:r>
            <a:r>
              <a:rPr lang="en-US" dirty="0" err="1"/>
              <a:t>pages.tsx</a:t>
            </a:r>
            <a:r>
              <a:rPr lang="en-US" dirty="0"/>
              <a:t> in the package’s </a:t>
            </a:r>
            <a:r>
              <a:rPr lang="en-US" b="1" dirty="0"/>
              <a:t>app</a:t>
            </a:r>
            <a:r>
              <a:rPr lang="en-US" b="0" dirty="0"/>
              <a:t> directory.</a:t>
            </a:r>
          </a:p>
          <a:p>
            <a:r>
              <a:rPr lang="en-US" b="0" dirty="0"/>
              <a:t>I’ve set it up to import apps from a set of other files in the package.  This is way simpler than the default version of this file that you get from next.js.</a:t>
            </a:r>
          </a:p>
          <a:p>
            <a:endParaRPr lang="en-US" b="0" dirty="0"/>
          </a:p>
          <a:p>
            <a:r>
              <a:rPr lang="en-US" b="0" dirty="0"/>
              <a:t>Next.js will run whatever component is the default export component from app/</a:t>
            </a:r>
            <a:r>
              <a:rPr lang="en-US" b="0" dirty="0" err="1"/>
              <a:t>page.tsx</a:t>
            </a:r>
            <a:r>
              <a:rPr lang="en-US" b="0" dirty="0"/>
              <a:t> .</a:t>
            </a:r>
          </a:p>
        </p:txBody>
      </p:sp>
    </p:spTree>
    <p:extLst>
      <p:ext uri="{BB962C8B-B14F-4D97-AF65-F5344CB8AC3E}">
        <p14:creationId xmlns:p14="http://schemas.microsoft.com/office/powerpoint/2010/main" val="3311551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rPr dirty="0"/>
              <a:t>(Read slide)</a:t>
            </a:r>
          </a:p>
          <a:p>
            <a:endParaRPr dirty="0"/>
          </a:p>
          <a:p>
            <a:r>
              <a:rPr dirty="0"/>
              <a:t>The screenshot on the right shows what appears in the browser when this code renders.</a:t>
            </a:r>
          </a:p>
          <a:p>
            <a:endParaRPr dirty="0"/>
          </a:p>
          <a:p>
            <a:r>
              <a:rPr dirty="0"/>
              <a:t>It is difficult to imagine how we can construct rich, dynamic web applications using just components with properties: since properties can’t be changed, it is difficult to have dynamic behavior.</a:t>
            </a:r>
          </a:p>
          <a:p>
            <a:endParaRPr dirty="0"/>
          </a:p>
          <a:p>
            <a:r>
              <a:rPr dirty="0"/>
              <a:t>In React, </a:t>
            </a:r>
            <a:r>
              <a:rPr lang="en-US" dirty="0"/>
              <a:t>our name for </a:t>
            </a:r>
            <a:r>
              <a:rPr dirty="0"/>
              <a:t>data that can change</a:t>
            </a:r>
            <a:r>
              <a:rPr lang="en-US" dirty="0"/>
              <a:t> is</a:t>
            </a:r>
            <a:r>
              <a:rPr dirty="0"/>
              <a:t> “state”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on line 2 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the </a:t>
            </a:r>
            <a:r>
              <a:rPr lang="en-US" dirty="0" err="1"/>
              <a:t>onClick</a:t>
            </a:r>
            <a:r>
              <a:rPr lang="en-US" dirty="0"/>
              <a:t> property is the function </a:t>
            </a:r>
            <a:r>
              <a:rPr lang="en-US" b="1" dirty="0" err="1"/>
              <a:t>handleClick</a:t>
            </a:r>
            <a:r>
              <a:rPr lang="en-US" b="0" dirty="0"/>
              <a:t>, which invokes the </a:t>
            </a:r>
            <a:r>
              <a:rPr lang="en-US" b="1" dirty="0" err="1"/>
              <a:t>setCount</a:t>
            </a:r>
            <a:r>
              <a:rPr lang="en-US" b="0" dirty="0"/>
              <a:t> function.</a:t>
            </a:r>
          </a:p>
          <a:p>
            <a:endParaRPr lang="en-US" b="0" dirty="0"/>
          </a:p>
          <a:p>
            <a:r>
              <a:rPr lang="en-US" b="0" dirty="0"/>
              <a:t>&lt;Demo&gt;</a:t>
            </a:r>
          </a:p>
          <a:p>
            <a:endParaRPr lang="en-US" dirty="0"/>
          </a:p>
          <a:p>
            <a:r>
              <a:rPr lang="en-US" dirty="0"/>
              <a:t>This is a simple example of the pattern:  Pass handlers down as props.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Setters don’t change the state immediately: they tell REACT to update the state when this component is redisplayed. </a:t>
            </a:r>
          </a:p>
          <a:p>
            <a:endParaRPr lang="en-US" dirty="0"/>
          </a:p>
          <a:p>
            <a:r>
              <a:rPr lang="en-US" dirty="0"/>
              <a:t>Here’s another version of `</a:t>
            </a:r>
            <a:r>
              <a:rPr lang="en-US" dirty="0" err="1"/>
              <a:t>handleClick</a:t>
            </a:r>
            <a:r>
              <a:rPr lang="en-US" dirty="0"/>
              <a:t>` where we’ve added some logging. The `</a:t>
            </a:r>
            <a:r>
              <a:rPr lang="en-US" dirty="0" err="1"/>
              <a:t>console.error</a:t>
            </a:r>
            <a:r>
              <a:rPr lang="en-US" dirty="0"/>
              <a:t>` just displays its message with a red background– this is handy if you have many messages on the console and you want to highlight one of them. (There are actually a bunch of things you can do to organize your console messages– see the link on the slide)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see what happens when we run this</a:t>
            </a:r>
          </a:p>
          <a:p>
            <a:r>
              <a:rPr lang="en-US" dirty="0"/>
              <a:t>&lt;click&gt;</a:t>
            </a:r>
          </a:p>
          <a:p>
            <a:r>
              <a:rPr lang="en-US" dirty="0"/>
              <a:t>Here we’ve opened the console, by hitting Control-Shift-I, select ‘Console’, and set the level to ‘default’.</a:t>
            </a:r>
          </a:p>
          <a:p>
            <a:r>
              <a:rPr lang="en-US" dirty="0"/>
              <a:t>Then we clicked the button twice.</a:t>
            </a:r>
          </a:p>
          <a:p>
            <a:endParaRPr lang="en-US" dirty="0"/>
          </a:p>
          <a:p>
            <a:r>
              <a:rPr lang="en-US" dirty="0"/>
              <a:t>Observe that immediately after the first </a:t>
            </a:r>
            <a:r>
              <a:rPr lang="en-US" dirty="0" err="1"/>
              <a:t>setCount</a:t>
            </a:r>
            <a:r>
              <a:rPr lang="en-US" dirty="0"/>
              <a:t>, the value of count is still 0; similarly, the value of count is still 1 after the second </a:t>
            </a:r>
            <a:r>
              <a:rPr lang="en-US" dirty="0" err="1"/>
              <a:t>setCount</a:t>
            </a:r>
            <a:r>
              <a:rPr lang="en-US" dirty="0"/>
              <a:t>.  </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That's because, as we said, Setters don’t change the state immediately: they tell REACT to update the state when this component is redisplayed.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r>
              <a:rPr lang="en-US" dirty="0"/>
              <a:t>So when it did the console.log, the value of count was unchanged.  But after the redisplay, the value is correctly updated, which you can see on the left. </a:t>
            </a:r>
          </a:p>
          <a:p>
            <a:endParaRPr lang="en-US" dirty="0"/>
          </a:p>
          <a:p>
            <a:r>
              <a:rPr lang="en-US" dirty="0"/>
              <a:t>&lt;Demo this&gt;</a:t>
            </a:r>
          </a:p>
          <a:p>
            <a:endParaRPr lang="en-US" dirty="0"/>
          </a:p>
        </p:txBody>
      </p:sp>
    </p:spTree>
    <p:extLst>
      <p:ext uri="{BB962C8B-B14F-4D97-AF65-F5344CB8AC3E}">
        <p14:creationId xmlns:p14="http://schemas.microsoft.com/office/powerpoint/2010/main" val="197602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to each of them a name, and the handler it should use when it is clicked.   The intention is that when the button is clicked, it should call </a:t>
            </a:r>
            <a:r>
              <a:rPr lang="en-US" b="1" dirty="0" err="1"/>
              <a:t>handleClick</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Exercise: modify this example so that each counting button also displays the global count.</a:t>
            </a:r>
            <a:endParaRPr lang="en-US" dirty="0"/>
          </a:p>
          <a:p>
            <a:endParaRPr lang="en-US" dirty="0"/>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definition of </a:t>
            </a:r>
            <a:r>
              <a:rPr lang="en-US" dirty="0" err="1"/>
              <a:t>CountingButton</a:t>
            </a:r>
            <a:r>
              <a:rPr lang="en-US" dirty="0"/>
              <a:t>.  The key bit of code is highlighted in yellow.</a:t>
            </a:r>
          </a:p>
        </p:txBody>
      </p:sp>
    </p:spTree>
    <p:extLst>
      <p:ext uri="{BB962C8B-B14F-4D97-AF65-F5344CB8AC3E}">
        <p14:creationId xmlns:p14="http://schemas.microsoft.com/office/powerpoint/2010/main" val="2179545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&lt;Possible live demo here&gt;</a:t>
            </a:r>
          </a:p>
          <a:p>
            <a:endParaRPr lang="en-US" dirty="0"/>
          </a:p>
          <a:p>
            <a:r>
              <a:rPr lang="en-US" dirty="0"/>
              <a:t>Observe that pushing button A increments its own count, and also updates the total count.   And similarly for button B.</a:t>
            </a:r>
          </a:p>
        </p:txBody>
      </p:sp>
    </p:spTree>
    <p:extLst>
      <p:ext uri="{BB962C8B-B14F-4D97-AF65-F5344CB8AC3E}">
        <p14:creationId xmlns:p14="http://schemas.microsoft.com/office/powerpoint/2010/main" val="3895839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another important pattern in React,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our previous examples, our parent component had a fixed number of children (in our case, two)</a:t>
            </a:r>
          </a:p>
          <a:p>
            <a:r>
              <a:rPr lang="en-US" dirty="0"/>
              <a:t>But in the </a:t>
            </a:r>
            <a:r>
              <a:rPr lang="en-US" dirty="0" err="1"/>
              <a:t>todo</a:t>
            </a:r>
            <a:r>
              <a:rPr lang="en-US" dirty="0"/>
              <a:t> list, the parent has to display a component for each item.   We don’t know in advance how many there are, and the number may change dynamically, as we saw in the demo.</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endParaRPr lang="en-US" dirty="0"/>
          </a:p>
        </p:txBody>
      </p:sp>
    </p:spTree>
    <p:extLst>
      <p:ext uri="{BB962C8B-B14F-4D97-AF65-F5344CB8AC3E}">
        <p14:creationId xmlns:p14="http://schemas.microsoft.com/office/powerpoint/2010/main" val="199466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  For example, if you delete an element and immediately add a new one, it will get confused.    On the next slide, we'll look at a brief example of this undesired behavior</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given React a key that is unique across the map, but is not stable:  if we delete an element from the `items` array, all the elements after the deleted one will move up one position.</a:t>
            </a:r>
          </a:p>
          <a:p>
            <a:endParaRPr lang="en-US" dirty="0"/>
          </a:p>
          <a:p>
            <a:r>
              <a:rPr lang="en-US" dirty="0"/>
              <a:t>&lt;Demo: in </a:t>
            </a:r>
            <a:r>
              <a:rPr lang="en-US" dirty="0" err="1"/>
              <a:t>ToDoApp.tsx</a:t>
            </a:r>
            <a:r>
              <a:rPr lang="en-US" dirty="0"/>
              <a:t>, import </a:t>
            </a:r>
            <a:r>
              <a:rPr lang="en-US" dirty="0" err="1"/>
              <a:t>ToDoListDisplay</a:t>
            </a:r>
            <a:r>
              <a:rPr lang="en-US" dirty="0"/>
              <a:t> from </a:t>
            </a:r>
            <a:r>
              <a:rPr lang="en-US" dirty="0" err="1"/>
              <a:t>ToDoListDisplayBad.tsx</a:t>
            </a:r>
            <a:r>
              <a:rPr lang="en-US" dirty="0"/>
              <a:t> instead of from </a:t>
            </a:r>
            <a:r>
              <a:rPr lang="en-US" dirty="0" err="1"/>
              <a:t>ToDoListDisplay.tsx</a:t>
            </a:r>
            <a:r>
              <a:rPr lang="en-US" dirty="0"/>
              <a:t>;  add some items, then remove one from the middle.&gt;</a:t>
            </a:r>
          </a:p>
          <a:p>
            <a:endParaRPr lang="en-US" dirty="0"/>
          </a:p>
          <a:p>
            <a:r>
              <a:rPr lang="en-US" dirty="0"/>
              <a:t>This illustrates what can happen if you don't use the key attribute properly.  If items appear to be mysteriously appearing or disappearing from your list, keep this in mind as a likely bug </a:t>
            </a:r>
            <a:r>
              <a:rPr lang="en-US"/>
              <a:t>in your code.</a:t>
            </a:r>
          </a:p>
          <a:p>
            <a:endParaRPr lang="en-US" dirty="0"/>
          </a:p>
        </p:txBody>
      </p:sp>
    </p:spTree>
    <p:extLst>
      <p:ext uri="{BB962C8B-B14F-4D97-AF65-F5344CB8AC3E}">
        <p14:creationId xmlns:p14="http://schemas.microsoft.com/office/powerpoint/2010/main" val="24533651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extLst>
      <p:ext uri="{BB962C8B-B14F-4D97-AF65-F5344CB8AC3E}">
        <p14:creationId xmlns:p14="http://schemas.microsoft.com/office/powerpoint/2010/main" val="2800919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Another design choice is related to expressing logic</a:t>
            </a:r>
          </a:p>
          <a:p>
            <a:r>
              <a:rPr dirty="0"/>
              <a:t>Templates or components require conditional rendering.</a:t>
            </a:r>
          </a:p>
          <a:p>
            <a:r>
              <a:rPr dirty="0"/>
              <a:t>They may display some content only if the condition is true or might require loops to repeat the content.</a:t>
            </a:r>
          </a:p>
          <a:p>
            <a:endParaRPr dirty="0"/>
          </a:p>
          <a:p>
            <a:r>
              <a:rPr dirty="0"/>
              <a:t>How should this be expressed?</a:t>
            </a:r>
          </a:p>
          <a:p>
            <a:r>
              <a:rPr dirty="0"/>
              <a:t>We can either do this by embedding code in HTML or embedding HTML in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
        <p:nvSpPr>
          <p:cNvPr id="2" name="Slide Number Placeholder 1">
            <a:extLst>
              <a:ext uri="{FF2B5EF4-FFF2-40B4-BE49-F238E27FC236}">
                <a16:creationId xmlns:a16="http://schemas.microsoft.com/office/drawing/2014/main" id="{DDA082E8-3156-6554-03E6-B786249CA4C8}"/>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418-202D-51C3-C640-B837A7E77C19}"/>
              </a:ext>
            </a:extLst>
          </p:cNvPr>
          <p:cNvSpPr>
            <a:spLocks noGrp="1"/>
          </p:cNvSpPr>
          <p:nvPr>
            <p:ph type="title"/>
          </p:nvPr>
        </p:nvSpPr>
        <p:spPr/>
        <p:txBody>
          <a:bodyPr/>
          <a:lstStyle/>
          <a:p>
            <a:r>
              <a:rPr lang="en-US" dirty="0"/>
              <a:t>Creating React applications</a:t>
            </a:r>
          </a:p>
        </p:txBody>
      </p:sp>
      <p:sp>
        <p:nvSpPr>
          <p:cNvPr id="3" name="Text Placeholder 2">
            <a:extLst>
              <a:ext uri="{FF2B5EF4-FFF2-40B4-BE49-F238E27FC236}">
                <a16:creationId xmlns:a16="http://schemas.microsoft.com/office/drawing/2014/main" id="{297CAF72-8D11-C884-0759-C044C09106A5}"/>
              </a:ext>
            </a:extLst>
          </p:cNvPr>
          <p:cNvSpPr>
            <a:spLocks noGrp="1"/>
          </p:cNvSpPr>
          <p:nvPr>
            <p:ph type="body" idx="1"/>
          </p:nvPr>
        </p:nvSpPr>
        <p:spPr/>
        <p:txBody>
          <a:bodyPr/>
          <a:lstStyle/>
          <a:p>
            <a:r>
              <a:rPr lang="en-US" dirty="0"/>
              <a:t>A React application is a complicated beast.</a:t>
            </a:r>
          </a:p>
          <a:p>
            <a:r>
              <a:rPr lang="en-US" dirty="0"/>
              <a:t>There are several popular frameworks for building such an application</a:t>
            </a:r>
          </a:p>
          <a:p>
            <a:r>
              <a:rPr lang="en-US" dirty="0"/>
              <a:t>The one we will use is called </a:t>
            </a:r>
            <a:r>
              <a:rPr lang="en-US" b="1" dirty="0"/>
              <a:t>next.js</a:t>
            </a:r>
            <a:r>
              <a:rPr lang="en-US" dirty="0"/>
              <a:t> .</a:t>
            </a:r>
            <a:r>
              <a:rPr lang="en-US" b="1" dirty="0"/>
              <a:t> </a:t>
            </a:r>
          </a:p>
          <a:p>
            <a:r>
              <a:rPr lang="en-US" dirty="0"/>
              <a:t>It is a full-featured framework; we will use only a small fraction of its features.</a:t>
            </a:r>
          </a:p>
        </p:txBody>
      </p:sp>
      <p:sp>
        <p:nvSpPr>
          <p:cNvPr id="4" name="Slide Number Placeholder 3">
            <a:extLst>
              <a:ext uri="{FF2B5EF4-FFF2-40B4-BE49-F238E27FC236}">
                <a16:creationId xmlns:a16="http://schemas.microsoft.com/office/drawing/2014/main" id="{3484C1F8-20ED-4136-B48A-0784982A36F5}"/>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17123486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8" y="1500160"/>
            <a:ext cx="8907967" cy="4351338"/>
          </a:xfrm>
          <a:prstGeom prst="rect">
            <a:avLst/>
          </a:prstGeom>
        </p:spPr>
        <p:txBody>
          <a:bodyPr/>
          <a:lstStyle/>
          <a:p>
            <a:r>
              <a:rPr dirty="0"/>
              <a:t>React applications must be “</a:t>
            </a:r>
            <a:r>
              <a:rPr dirty="0" err="1"/>
              <a:t>transpiled</a:t>
            </a:r>
            <a:r>
              <a:rPr dirty="0"/>
              <a:t>” into a format that browsers can understand</a:t>
            </a:r>
          </a:p>
          <a:p>
            <a:r>
              <a:rPr lang="en-US" sz="2800" dirty="0">
                <a:latin typeface="Courier"/>
                <a:ea typeface="Courier"/>
                <a:cs typeface="Courier"/>
                <a:sym typeface="Courier"/>
              </a:rPr>
              <a:t>create-next-app</a:t>
            </a:r>
            <a:r>
              <a:rPr dirty="0"/>
              <a:t> is a set of scripts to automate this </a:t>
            </a:r>
            <a:r>
              <a:rPr lang="en-US" dirty="0"/>
              <a:t>all</a:t>
            </a:r>
            <a:endParaRPr dirty="0"/>
          </a:p>
          <a:p>
            <a:r>
              <a:rPr sz="2300" dirty="0" err="1">
                <a:latin typeface="Courier"/>
                <a:ea typeface="Courier"/>
                <a:cs typeface="Courier"/>
                <a:sym typeface="Courier"/>
              </a:rPr>
              <a:t>npx</a:t>
            </a:r>
            <a:r>
              <a:rPr sz="2300" dirty="0">
                <a:latin typeface="Courier"/>
                <a:ea typeface="Courier"/>
                <a:cs typeface="Courier"/>
                <a:sym typeface="Courier"/>
              </a:rPr>
              <a:t> create-</a:t>
            </a:r>
            <a:r>
              <a:rPr lang="en-US" sz="2300" dirty="0">
                <a:latin typeface="Courier"/>
                <a:ea typeface="Courier"/>
                <a:cs typeface="Courier"/>
                <a:sym typeface="Courier"/>
              </a:rPr>
              <a:t>next</a:t>
            </a:r>
            <a:r>
              <a:rPr sz="2300" dirty="0">
                <a:latin typeface="Courier"/>
                <a:ea typeface="Courier"/>
                <a:cs typeface="Courier"/>
                <a:sym typeface="Courier"/>
              </a:rPr>
              <a:t>-app</a:t>
            </a:r>
            <a:r>
              <a:rPr lang="en-US" sz="2300" dirty="0">
                <a:latin typeface="Courier"/>
                <a:ea typeface="Courier"/>
                <a:cs typeface="Courier"/>
                <a:sym typeface="Courier"/>
              </a:rPr>
              <a:t> </a:t>
            </a:r>
            <a:r>
              <a:rPr lang="en-US" dirty="0"/>
              <a:t>starts an interactive session that creates a fully-featured TS package</a:t>
            </a:r>
          </a:p>
          <a:p>
            <a:r>
              <a:rPr lang="en-US" dirty="0"/>
              <a:t>Probably you will never do this in this course– the “fully-featured TS package” is a big beast.</a:t>
            </a:r>
          </a:p>
          <a:p>
            <a:r>
              <a:rPr lang="en-US" dirty="0"/>
              <a:t>Better plan is to modify one of the packages that we supply you.</a:t>
            </a:r>
            <a:endParaRPr dirty="0"/>
          </a:p>
        </p:txBody>
      </p:sp>
      <p:sp>
        <p:nvSpPr>
          <p:cNvPr id="2" name="Slide Number Placeholder 1">
            <a:extLst>
              <a:ext uri="{FF2B5EF4-FFF2-40B4-BE49-F238E27FC236}">
                <a16:creationId xmlns:a16="http://schemas.microsoft.com/office/drawing/2014/main" id="{5F9F418B-50DF-D99E-FAC4-FF2972110A8C}"/>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9A67-4C3B-A4C6-ADEF-80AD80FF282D}"/>
              </a:ext>
            </a:extLst>
          </p:cNvPr>
          <p:cNvSpPr>
            <a:spLocks noGrp="1"/>
          </p:cNvSpPr>
          <p:nvPr>
            <p:ph type="title"/>
          </p:nvPr>
        </p:nvSpPr>
        <p:spPr/>
        <p:txBody>
          <a:bodyPr/>
          <a:lstStyle/>
          <a:p>
            <a:r>
              <a:rPr lang="en-US" dirty="0"/>
              <a:t>Here’s a sample interaction…</a:t>
            </a:r>
          </a:p>
        </p:txBody>
      </p:sp>
      <p:sp>
        <p:nvSpPr>
          <p:cNvPr id="3" name="Text Placeholder 2">
            <a:extLst>
              <a:ext uri="{FF2B5EF4-FFF2-40B4-BE49-F238E27FC236}">
                <a16:creationId xmlns:a16="http://schemas.microsoft.com/office/drawing/2014/main" id="{EAD030BF-3C96-0597-FA7F-A47D0D0951F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04209CB-741F-BDEB-2F36-5C0F4882187F}"/>
              </a:ext>
            </a:extLst>
          </p:cNvPr>
          <p:cNvPicPr>
            <a:picLocks noChangeAspect="1"/>
          </p:cNvPicPr>
          <p:nvPr/>
        </p:nvPicPr>
        <p:blipFill>
          <a:blip r:embed="rId3"/>
          <a:stretch>
            <a:fillRect/>
          </a:stretch>
        </p:blipFill>
        <p:spPr>
          <a:xfrm>
            <a:off x="607935" y="1517206"/>
            <a:ext cx="10976130" cy="4351339"/>
          </a:xfrm>
          <a:prstGeom prst="rect">
            <a:avLst/>
          </a:prstGeom>
        </p:spPr>
      </p:pic>
      <p:sp>
        <p:nvSpPr>
          <p:cNvPr id="4" name="Slide Number Placeholder 3">
            <a:extLst>
              <a:ext uri="{FF2B5EF4-FFF2-40B4-BE49-F238E27FC236}">
                <a16:creationId xmlns:a16="http://schemas.microsoft.com/office/drawing/2014/main" id="{270D9E6D-0FEA-D60B-5FA9-34F2611C96E2}"/>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4105083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a:t>
            </a:r>
            <a:r>
              <a:rPr lang="sv-SE" sz="2300" b="0" i="0">
                <a:solidFill>
                  <a:srgbClr val="2D3748"/>
                </a:solidFill>
                <a:effectLst/>
                <a:latin typeface="Courier"/>
              </a:rPr>
              <a:t>/next-js \</a:t>
            </a:r>
          </a:p>
          <a:p>
            <a:pPr marL="0" indent="0">
              <a:buNone/>
            </a:pPr>
            <a:r>
              <a:rPr lang="sv-SE" sz="2300" b="0" i="0">
                <a:solidFill>
                  <a:srgbClr val="2D3748"/>
                </a:solidFill>
                <a:effectLst/>
                <a:latin typeface="Courier"/>
              </a:rPr>
              <a:t> </a:t>
            </a:r>
            <a:r>
              <a:rPr lang="sv-SE" sz="2300" b="0" i="0" dirty="0">
                <a:solidFill>
                  <a:srgbClr val="2D3748"/>
                </a:solidFill>
                <a:effectLst/>
                <a:latin typeface="Courier"/>
              </a:rPr>
              <a:t>@emotion</a:t>
            </a:r>
            <a:r>
              <a:rPr lang="sv-SE" sz="2300" b="0" i="0">
                <a:solidFill>
                  <a:srgbClr val="2D3748"/>
                </a:solidFill>
                <a:effectLst/>
                <a:latin typeface="Courier"/>
              </a:rPr>
              <a:t>/react </a:t>
            </a:r>
            <a:r>
              <a:rPr lang="sv-SE" sz="2300" b="0" i="0" dirty="0">
                <a:solidFill>
                  <a:srgbClr val="2D3748"/>
                </a:solidFill>
                <a:effectLst/>
                <a:latin typeface="Courier"/>
              </a:rPr>
              <a:t>@emotion/styled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VStack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5513606" y="3248982"/>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the following 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5500247" y="4252998"/>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dirty="0"/>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Next.js renders whatever is in 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'./Apps/HelloWorld'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 name="Slide Number Placeholder 1">
            <a:extLst>
              <a:ext uri="{FF2B5EF4-FFF2-40B4-BE49-F238E27FC236}">
                <a16:creationId xmlns:a16="http://schemas.microsoft.com/office/drawing/2014/main" id="{65541442-0B4B-1528-DCBA-2DC944E2B8FF}"/>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dirty="0"/>
              <a:t>React Components Can Receive Properties</a:t>
            </a:r>
            <a:r>
              <a:rPr lang="en-US" dirty="0"/>
              <a:t>.</a:t>
            </a:r>
            <a:endParaRPr dirty="0"/>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rPr dirty="0"/>
              <a:t>Properties are passed in an argument to the component</a:t>
            </a:r>
          </a:p>
          <a:p>
            <a:pPr>
              <a:lnSpc>
                <a:spcPct val="72000"/>
              </a:lnSpc>
              <a:defRPr sz="2500"/>
            </a:pPr>
            <a:r>
              <a:rPr dirty="0"/>
              <a:t>Properties are specified as attributes when the component is instantiated</a:t>
            </a:r>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1117910" y="3675829"/>
            <a:ext cx="6094140"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'Dave'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E40882D-95DB-B0CC-9F88-B2FB103D01F4}"/>
              </a:ext>
            </a:extLst>
          </p:cNvPr>
          <p:cNvPicPr>
            <a:picLocks noChangeAspect="1"/>
          </p:cNvPicPr>
          <p:nvPr/>
        </p:nvPicPr>
        <p:blipFill>
          <a:blip r:embed="rId3"/>
          <a:stretch>
            <a:fillRect/>
          </a:stretch>
        </p:blipFill>
        <p:spPr>
          <a:xfrm>
            <a:off x="6384073" y="3622965"/>
            <a:ext cx="7162800" cy="4829175"/>
          </a:xfrm>
          <a:prstGeom prst="rect">
            <a:avLst/>
          </a:prstGeom>
        </p:spPr>
      </p:pic>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58"/>
            <a:ext cx="6304722" cy="4410311"/>
          </a:xfrm>
          <a:prstGeom prst="rect">
            <a:avLst/>
          </a:prstGeom>
        </p:spPr>
        <p:txBody>
          <a:bodyPr>
            <a:normAutofit/>
          </a:bodyPr>
          <a:lstStyle/>
          <a:p>
            <a:r>
              <a:rPr lang="en-US" dirty="0"/>
              <a:t>State is </a:t>
            </a:r>
            <a:r>
              <a:rPr dirty="0"/>
              <a:t>data that, when changed, should trigger UI update</a:t>
            </a:r>
            <a:endParaRPr lang="en-US" dirty="0"/>
          </a:p>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6931925" y="2425293"/>
            <a:ext cx="6093724"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goodVariableNlame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stCxn id="4" idx="0"/>
          </p:cNvCxnSpPr>
          <p:nvPr/>
        </p:nvCxnSpPr>
        <p:spPr>
          <a:xfrm flipH="1" flipV="1">
            <a:off x="8719930" y="3591339"/>
            <a:ext cx="557630" cy="1766503"/>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App</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dirty="0"/>
              <a:t>A setter doesn’t change the state immediately: it tells REACT to update the state when this component is redisplayed. </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1007850" y="3031435"/>
            <a:ext cx="7717695"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console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error</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'Button pressed!'</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'before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'after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9593686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981347" y="2901855"/>
            <a:ext cx="6686550"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'before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6E52917B-431F-0B72-9A41-68999EC5EA90}"/>
              </a:ext>
            </a:extLst>
          </p:cNvPr>
          <p:cNvPicPr>
            <a:picLocks noChangeAspect="1"/>
          </p:cNvPicPr>
          <p:nvPr/>
        </p:nvPicPr>
        <p:blipFill>
          <a:blip r:embed="rId3"/>
          <a:stretch>
            <a:fillRect/>
          </a:stretch>
        </p:blipFill>
        <p:spPr>
          <a:xfrm>
            <a:off x="500062" y="2307405"/>
            <a:ext cx="11191875" cy="2943225"/>
          </a:xfrm>
          <a:prstGeom prst="rect">
            <a:avLst/>
          </a:prstGeom>
        </p:spPr>
      </p:pic>
      <p:sp>
        <p:nvSpPr>
          <p:cNvPr id="3" name="Oval 2">
            <a:extLst>
              <a:ext uri="{FF2B5EF4-FFF2-40B4-BE49-F238E27FC236}">
                <a16:creationId xmlns:a16="http://schemas.microsoft.com/office/drawing/2014/main" id="{06796FC9-41E2-8B27-8F0A-705D90F86D33}"/>
              </a:ext>
            </a:extLst>
          </p:cNvPr>
          <p:cNvSpPr/>
          <p:nvPr/>
        </p:nvSpPr>
        <p:spPr>
          <a:xfrm rot="449356">
            <a:off x="8062081" y="4250219"/>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Oval 4">
            <a:extLst>
              <a:ext uri="{FF2B5EF4-FFF2-40B4-BE49-F238E27FC236}">
                <a16:creationId xmlns:a16="http://schemas.microsoft.com/office/drawing/2014/main" id="{95F545FD-208A-4FC2-6FFF-5AE2607216BB}"/>
              </a:ext>
            </a:extLst>
          </p:cNvPr>
          <p:cNvSpPr/>
          <p:nvPr/>
        </p:nvSpPr>
        <p:spPr>
          <a:xfrm rot="449356">
            <a:off x="8062081" y="3557182"/>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E75FB9BF-EB4E-A240-BB72-3CE06C9A517B}"/>
              </a:ext>
            </a:extLst>
          </p:cNvPr>
          <p:cNvSpPr/>
          <p:nvPr/>
        </p:nvSpPr>
        <p:spPr>
          <a:xfrm>
            <a:off x="3229496" y="2213106"/>
            <a:ext cx="602672" cy="596596"/>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Slide Number Placeholder 6">
            <a:extLst>
              <a:ext uri="{FF2B5EF4-FFF2-40B4-BE49-F238E27FC236}">
                <a16:creationId xmlns:a16="http://schemas.microsoft.com/office/drawing/2014/main" id="{68E095AE-D7F6-6B83-8656-EB27102468B9}"/>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7317071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 </a:t>
            </a:r>
            <a:r>
              <a:rPr lang="en-US" dirty="0" err="1"/>
              <a:t>CountingButton.tsx</a:t>
            </a:r>
            <a:endParaRPr lang="en-US" dirty="0"/>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697430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p>
          <a:p>
            <a:r>
              <a:rPr lang="en-US" dirty="0">
                <a:latin typeface="Consolas" panose="020B0609020204030204" pitchFamily="49" charset="0"/>
              </a:rPr>
              <a:t>  </a:t>
            </a:r>
            <a:r>
              <a:rPr lang="en-US" b="0" dirty="0" err="1">
                <a:solidFill>
                  <a:srgbClr val="001080"/>
                </a:solidFill>
                <a:effectLst/>
                <a:latin typeface="Consolas" panose="020B0609020204030204" pitchFamily="49" charset="0"/>
              </a:rPr>
              <a:t>name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name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 </a:t>
            </a:r>
            <a:r>
              <a:rPr lang="en-US" b="0" dirty="0">
                <a:solidFill>
                  <a:srgbClr val="008000"/>
                </a:solidFill>
                <a:effectLst/>
                <a:highlight>
                  <a:srgbClr val="FFFF00"/>
                </a:highlight>
                <a:latin typeface="Consolas" panose="020B0609020204030204" pitchFamily="49" charset="0"/>
              </a:rPr>
              <a:t>// propagate to parent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68C4579-1C03-BA20-2852-4F68568FB281}"/>
              </a:ext>
            </a:extLst>
          </p:cNvPr>
          <p:cNvSpPr txBox="1"/>
          <p:nvPr/>
        </p:nvSpPr>
        <p:spPr>
          <a:xfrm>
            <a:off x="6300537" y="1690285"/>
            <a:ext cx="8033084"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CountingButton.tsx</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CAE00373-1952-C64C-212E-6B1E3F899C94}"/>
              </a:ext>
            </a:extLst>
          </p:cNvPr>
          <p:cNvSpPr/>
          <p:nvPr/>
        </p:nvSpPr>
        <p:spPr>
          <a:xfrm>
            <a:off x="8781982" y="4729164"/>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448131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pic>
        <p:nvPicPr>
          <p:cNvPr id="4" name="Picture 3">
            <a:extLst>
              <a:ext uri="{FF2B5EF4-FFF2-40B4-BE49-F238E27FC236}">
                <a16:creationId xmlns:a16="http://schemas.microsoft.com/office/drawing/2014/main" id="{6ACBC630-0FD6-FF57-6B7E-56407699ABC6}"/>
              </a:ext>
            </a:extLst>
          </p:cNvPr>
          <p:cNvPicPr>
            <a:picLocks noChangeAspect="1"/>
          </p:cNvPicPr>
          <p:nvPr/>
        </p:nvPicPr>
        <p:blipFill>
          <a:blip r:embed="rId3"/>
          <a:stretch>
            <a:fillRect/>
          </a:stretch>
        </p:blipFill>
        <p:spPr>
          <a:xfrm>
            <a:off x="3351546" y="1821781"/>
            <a:ext cx="4781801" cy="4737931"/>
          </a:xfrm>
          <a:prstGeom prst="rect">
            <a:avLst/>
          </a:prstGeom>
        </p:spPr>
      </p:pic>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286506471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A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451550"/>
            <a:ext cx="10920663" cy="5355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ToDoApp</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[]&gt;([])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handleAdd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ignore blank button presses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concat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targetId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targetId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TODO List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ToDoItemEntryForm</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handleAdd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items</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handleDelete</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58126623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1" dirty="0">
                <a:solidFill>
                  <a:srgbClr val="000000"/>
                </a:solidFill>
                <a:effectLst/>
                <a:latin typeface="Consolas" panose="020B0609020204030204" pitchFamily="49" charset="0"/>
              </a:rPr>
              <a:t>((</a:t>
            </a:r>
            <a:r>
              <a:rPr lang="en-US" b="1" dirty="0" err="1">
                <a:solidFill>
                  <a:srgbClr val="001080"/>
                </a:solidFill>
                <a:effectLst/>
                <a:latin typeface="Consolas" panose="020B0609020204030204" pitchFamily="49" charset="0"/>
              </a:rPr>
              <a:t>eachItem</a:t>
            </a:r>
            <a:r>
              <a:rPr lang="en-US" b="1" dirty="0">
                <a:solidFill>
                  <a:srgbClr val="000000"/>
                </a:solidFill>
                <a:effectLst/>
                <a:latin typeface="Consolas" panose="020B0609020204030204" pitchFamily="49" charset="0"/>
              </a:rPr>
              <a:t>) </a:t>
            </a:r>
            <a:r>
              <a:rPr lang="en-US" b="1" dirty="0">
                <a:solidFill>
                  <a:srgbClr val="0000FF"/>
                </a:solidFill>
                <a:effectLst/>
                <a:latin typeface="Consolas" panose="020B0609020204030204" pitchFamily="49" charset="0"/>
              </a:rPr>
              <a:t>=&gt;</a:t>
            </a:r>
            <a:r>
              <a:rPr lang="en-US" b="1" dirty="0">
                <a:solidFill>
                  <a:srgbClr val="000000"/>
                </a:solidFill>
                <a:effectLst/>
                <a:latin typeface="Consolas" panose="020B0609020204030204" pitchFamily="49" charset="0"/>
              </a:rPr>
              <a:t> </a:t>
            </a:r>
          </a:p>
          <a:p>
            <a:r>
              <a:rPr lang="en-US" b="1" dirty="0">
                <a:solidFill>
                  <a:srgbClr val="000000"/>
                </a:solidFill>
                <a:effectLst/>
                <a:latin typeface="Consolas" panose="020B0609020204030204" pitchFamily="49" charset="0"/>
              </a:rPr>
              <a:t>              </a:t>
            </a:r>
            <a:r>
              <a:rPr lang="en-US" b="1" dirty="0">
                <a:solidFill>
                  <a:srgbClr val="800000"/>
                </a:solidFill>
                <a:effectLst/>
                <a:latin typeface="Consolas" panose="020B0609020204030204" pitchFamily="49" charset="0"/>
              </a:rPr>
              <a:t>&lt;</a:t>
            </a:r>
            <a:r>
              <a:rPr lang="en-US" b="1" dirty="0" err="1">
                <a:solidFill>
                  <a:srgbClr val="267F99"/>
                </a:solidFill>
                <a:effectLst/>
                <a:latin typeface="Consolas" panose="020B0609020204030204" pitchFamily="49" charset="0"/>
              </a:rPr>
              <a:t>ToDoItemD</a:t>
            </a:r>
            <a:r>
              <a:rPr lang="en-US" b="0" dirty="0" err="1">
                <a:solidFill>
                  <a:srgbClr val="267F99"/>
                </a:solidFill>
                <a:effectLst/>
                <a:latin typeface="Consolas" panose="020B0609020204030204" pitchFamily="49" charset="0"/>
              </a:rPr>
              <a:t>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1352059909"/>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980A-BBC6-2443-8A41-0E0F9F4DFC44}"/>
              </a:ext>
            </a:extLst>
          </p:cNvPr>
          <p:cNvSpPr>
            <a:spLocks noGrp="1"/>
          </p:cNvSpPr>
          <p:nvPr>
            <p:ph type="title"/>
          </p:nvPr>
        </p:nvSpPr>
        <p:spPr/>
        <p:txBody>
          <a:bodyPr/>
          <a:lstStyle/>
          <a:p>
            <a:r>
              <a:rPr lang="en-US" dirty="0"/>
              <a:t>The key attribute must be unique </a:t>
            </a:r>
            <a:r>
              <a:rPr lang="en-US" i="1" dirty="0"/>
              <a:t>and stable</a:t>
            </a:r>
            <a:r>
              <a:rPr lang="en-US" dirty="0"/>
              <a:t>.</a:t>
            </a:r>
          </a:p>
        </p:txBody>
      </p:sp>
      <p:sp>
        <p:nvSpPr>
          <p:cNvPr id="3" name="Text Placeholder 2">
            <a:extLst>
              <a:ext uri="{FF2B5EF4-FFF2-40B4-BE49-F238E27FC236}">
                <a16:creationId xmlns:a16="http://schemas.microsoft.com/office/drawing/2014/main" id="{ACEB51C5-190D-6CA3-A4F3-CCF88865EEA4}"/>
              </a:ext>
            </a:extLst>
          </p:cNvPr>
          <p:cNvSpPr>
            <a:spLocks noGrp="1"/>
          </p:cNvSpPr>
          <p:nvPr>
            <p:ph type="body" idx="1"/>
          </p:nvPr>
        </p:nvSpPr>
        <p:spPr/>
        <p:txBody>
          <a:bodyPr/>
          <a:lstStyle/>
          <a:p>
            <a:r>
              <a:rPr lang="en-US" dirty="0"/>
              <a:t>This doesn’t work:</a:t>
            </a:r>
          </a:p>
          <a:p>
            <a:endParaRPr lang="en-US" dirty="0"/>
          </a:p>
        </p:txBody>
      </p:sp>
      <p:sp>
        <p:nvSpPr>
          <p:cNvPr id="7" name="TextBox 6">
            <a:extLst>
              <a:ext uri="{FF2B5EF4-FFF2-40B4-BE49-F238E27FC236}">
                <a16:creationId xmlns:a16="http://schemas.microsoft.com/office/drawing/2014/main" id="{76518451-B30C-FB44-C94D-12BA70761C57}"/>
              </a:ext>
            </a:extLst>
          </p:cNvPr>
          <p:cNvSpPr txBox="1"/>
          <p:nvPr/>
        </p:nvSpPr>
        <p:spPr>
          <a:xfrm>
            <a:off x="922374" y="2392348"/>
            <a:ext cx="1126962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toString</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4" name="Slide Number Placeholder 3">
            <a:extLst>
              <a:ext uri="{FF2B5EF4-FFF2-40B4-BE49-F238E27FC236}">
                <a16:creationId xmlns:a16="http://schemas.microsoft.com/office/drawing/2014/main" id="{48925E94-576B-8E2E-BC0B-06107ABF54DD}"/>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42488883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Summarizing React Behavior</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fontScale="92500"/>
          </a:bodyPr>
          <a:lstStyle/>
          <a:p>
            <a:pPr>
              <a:lnSpc>
                <a:spcPct val="81000"/>
              </a:lnSpc>
              <a:defRPr sz="2500"/>
            </a:pPr>
            <a:r>
              <a:rPr lang="en-US" dirty="0"/>
              <a:t>React uses default state for the first render of our component.</a:t>
            </a:r>
          </a:p>
          <a:p>
            <a:pPr>
              <a:lnSpc>
                <a:spcPct val="81000"/>
              </a:lnSpc>
              <a:defRPr sz="2500"/>
            </a:pPr>
            <a:r>
              <a:rPr lang="en-US" dirty="0"/>
              <a:t>When setter is called, React </a:t>
            </a:r>
            <a:r>
              <a:rPr lang="en-US" i="1" dirty="0"/>
              <a:t>asynchronously</a:t>
            </a:r>
            <a:r>
              <a:rPr lang="en-US" dirty="0"/>
              <a:t> re-renders our component and updates the state variable.</a:t>
            </a:r>
          </a:p>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a:p>
            <a:pPr lvl="1">
              <a:lnSpc>
                <a:spcPct val="81000"/>
              </a:lnSpc>
              <a:defRPr sz="2500"/>
            </a:pPr>
            <a:r>
              <a:rPr lang="en-US" dirty="0"/>
              <a:t>It uses some magic like keeping track of state of each component (e.g., second component was liked)</a:t>
            </a:r>
          </a:p>
          <a:p>
            <a:pPr lvl="1">
              <a:lnSpc>
                <a:spcPct val="81000"/>
              </a:lnSpc>
              <a:defRPr sz="2500"/>
            </a:pPr>
            <a:r>
              <a:rPr lang="en-US" dirty="0"/>
              <a:t>Keys are necessary for correct re-rendering of lists. These should be unique and stable (don’t change with each update)</a:t>
            </a:r>
            <a:endParaRPr dirty="0"/>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36</a:t>
            </a:fld>
            <a:endParaRPr lang="en-US"/>
          </a:p>
        </p:txBody>
      </p:sp>
    </p:spTree>
    <p:extLst>
      <p:ext uri="{BB962C8B-B14F-4D97-AF65-F5344CB8AC3E}">
        <p14:creationId xmlns:p14="http://schemas.microsoft.com/office/powerpoint/2010/main" val="28131589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322">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322">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22">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a:t>The </a:t>
            </a:r>
            <a:r>
              <a:rPr lang="en-US" dirty="0"/>
              <a:t>next lesson will do a deep dive on patterns of React, including </a:t>
            </a:r>
            <a:r>
              <a:rPr lang="en-US" b="1" dirty="0" err="1"/>
              <a:t>useState</a:t>
            </a:r>
            <a:r>
              <a:rPr lang="en-US" dirty="0"/>
              <a:t> and its friend, </a:t>
            </a:r>
            <a:r>
              <a:rPr lang="en-US" b="1" dirty="0" err="1"/>
              <a:t>useEffect</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rPr dirty="0"/>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
        <p:nvSpPr>
          <p:cNvPr id="2" name="Slide Number Placeholder 1">
            <a:extLst>
              <a:ext uri="{FF2B5EF4-FFF2-40B4-BE49-F238E27FC236}">
                <a16:creationId xmlns:a16="http://schemas.microsoft.com/office/drawing/2014/main" id="{B4432DA5-3700-84F4-D519-3793DCB64AD2}"/>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
        <p:nvSpPr>
          <p:cNvPr id="2" name="Slide Number Placeholder 1">
            <a:extLst>
              <a:ext uri="{FF2B5EF4-FFF2-40B4-BE49-F238E27FC236}">
                <a16:creationId xmlns:a16="http://schemas.microsoft.com/office/drawing/2014/main" id="{6BF541A3-13E1-885C-CF4D-973607092EA1}"/>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5735</TotalTime>
  <Words>5230</Words>
  <Application>Microsoft Office PowerPoint</Application>
  <PresentationFormat>Widescreen</PresentationFormat>
  <Paragraphs>561</Paragraphs>
  <Slides>37</Slides>
  <Notes>35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vt:lpstr>
      <vt:lpstr>Helvetica</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Server side vs. client side</vt:lpstr>
      <vt:lpstr>Expressing Logic</vt:lpstr>
      <vt:lpstr>Embedding Code in HTML</vt:lpstr>
      <vt:lpstr>Embedding HTML in TypeScript Aka JSX or TSX</vt:lpstr>
      <vt:lpstr>JSX/TSX Embeds HTML in TypeScript</vt:lpstr>
      <vt:lpstr>React is a Framework for Components</vt:lpstr>
      <vt:lpstr>Rich, interactive web apps Infinite scrolling of cats</vt:lpstr>
      <vt:lpstr>Creating React applications</vt:lpstr>
      <vt:lpstr>Creating New React Applications</vt:lpstr>
      <vt:lpstr>Here’s a sample interaction…</vt:lpstr>
      <vt:lpstr>React Has a Rich Component Library</vt:lpstr>
      <vt:lpstr>Installing Chakra for next.js: </vt:lpstr>
      <vt:lpstr>Hello World in React</vt:lpstr>
      <vt:lpstr>Next.js renders whatever is in app/page.tsx</vt:lpstr>
      <vt:lpstr>You may see “Class” components, too – but we won’t write them</vt:lpstr>
      <vt:lpstr>React Components Can Receive Properties.</vt:lpstr>
      <vt:lpstr>Component State is Data That Changes</vt:lpstr>
      <vt:lpstr>Example</vt:lpstr>
      <vt:lpstr>Setters are asynchronous</vt:lpstr>
      <vt:lpstr>Setters are asynchronous</vt:lpstr>
      <vt:lpstr>Nest Components, Passing State as Properties</vt:lpstr>
      <vt:lpstr> CountingButton.tsx</vt:lpstr>
      <vt:lpstr>TwoCountingButtons demo</vt:lpstr>
      <vt:lpstr>A ToDo App </vt:lpstr>
      <vt:lpstr>Typical Page</vt:lpstr>
      <vt:lpstr>Pattern: display a list of items using map</vt:lpstr>
      <vt:lpstr>But using map comes with a big gotcha.</vt:lpstr>
      <vt:lpstr>The key attribute must be unique and stable.</vt:lpstr>
      <vt:lpstr>Summarizing React Behavior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23</cp:revision>
  <dcterms:modified xsi:type="dcterms:W3CDTF">2023-09-26T01:08:22Z</dcterms:modified>
</cp:coreProperties>
</file>